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301" r:id="rId2"/>
    <p:sldId id="352" r:id="rId3"/>
    <p:sldId id="262" r:id="rId4"/>
    <p:sldId id="305" r:id="rId5"/>
    <p:sldId id="307" r:id="rId6"/>
    <p:sldId id="329" r:id="rId7"/>
    <p:sldId id="340" r:id="rId8"/>
    <p:sldId id="341" r:id="rId9"/>
    <p:sldId id="342" r:id="rId10"/>
    <p:sldId id="310" r:id="rId11"/>
    <p:sldId id="339" r:id="rId12"/>
    <p:sldId id="343" r:id="rId13"/>
    <p:sldId id="349" r:id="rId14"/>
    <p:sldId id="311" r:id="rId15"/>
    <p:sldId id="331" r:id="rId16"/>
    <p:sldId id="332" r:id="rId17"/>
    <p:sldId id="335" r:id="rId18"/>
    <p:sldId id="344" r:id="rId19"/>
    <p:sldId id="333" r:id="rId20"/>
    <p:sldId id="345" r:id="rId21"/>
    <p:sldId id="346" r:id="rId22"/>
    <p:sldId id="347" r:id="rId23"/>
    <p:sldId id="348" r:id="rId24"/>
    <p:sldId id="334" r:id="rId25"/>
    <p:sldId id="350" r:id="rId26"/>
    <p:sldId id="351" r:id="rId27"/>
    <p:sldId id="319" r:id="rId28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15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6343F"/>
    <a:srgbClr val="D7343F"/>
    <a:srgbClr val="485766"/>
    <a:srgbClr val="F3DE5A"/>
    <a:srgbClr val="F1D73B"/>
    <a:srgbClr val="7B3349"/>
    <a:srgbClr val="BFC0C0"/>
    <a:srgbClr val="5D5145"/>
    <a:srgbClr val="080A09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151" autoAdjust="0"/>
  </p:normalViewPr>
  <p:slideViewPr>
    <p:cSldViewPr snapToGrid="0" showGuides="1">
      <p:cViewPr varScale="1">
        <p:scale>
          <a:sx n="72" d="100"/>
          <a:sy n="72" d="100"/>
        </p:scale>
        <p:origin x="672" y="72"/>
      </p:cViewPr>
      <p:guideLst>
        <p:guide pos="7151"/>
        <p:guide orient="horz" pos="1207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2471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4616916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32933131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886498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16102403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5468789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1536665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7080596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29703735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2653803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06931892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89500366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/>
              <a:pPr/>
              <a:t>30/8/2017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2086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022982" y="2383970"/>
            <a:ext cx="8146035" cy="2090057"/>
            <a:chOff x="2111349" y="2073376"/>
            <a:chExt cx="8146035" cy="20900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5" name="组合 4"/>
            <p:cNvGrpSpPr/>
            <p:nvPr/>
          </p:nvGrpSpPr>
          <p:grpSpPr>
            <a:xfrm>
              <a:off x="2111349" y="2073376"/>
              <a:ext cx="7848266" cy="2090057"/>
              <a:chOff x="2111349" y="2073376"/>
              <a:chExt cx="7848266" cy="2090057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354129" y="2073376"/>
                <a:ext cx="7605486" cy="2090057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6000" b="1" spc="3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111349" y="2073376"/>
                <a:ext cx="297769" cy="2090057"/>
              </a:xfrm>
              <a:prstGeom prst="rect">
                <a:avLst/>
              </a:prstGeom>
              <a:solidFill>
                <a:srgbClr val="D73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9959615" y="2073376"/>
              <a:ext cx="297769" cy="2090057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D73066E-5C73-49AF-BBAE-FF62A7D5F038}"/>
              </a:ext>
            </a:extLst>
          </p:cNvPr>
          <p:cNvSpPr/>
          <p:nvPr/>
        </p:nvSpPr>
        <p:spPr>
          <a:xfrm>
            <a:off x="4045965" y="2921168"/>
            <a:ext cx="42017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6000" b="1" i="0" u="none" strike="noStrike" kern="0" cap="none" spc="0" normalizeH="0" baseline="0" noProof="0" dirty="0">
                <a:ln w="12700" cmpd="sng">
                  <a:noFill/>
                  <a:prstDash val="solid"/>
                </a:ln>
                <a:solidFill>
                  <a:srgbClr val="696464">
                    <a:lumMod val="20000"/>
                    <a:lumOff val="80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考试系统</a:t>
            </a:r>
            <a:r>
              <a:rPr kumimoji="0" lang="zh-CN" altLang="en-US" sz="3600" b="1" i="0" u="none" strike="noStrike" kern="0" cap="none" spc="0" normalizeH="0" baseline="0" noProof="0" dirty="0">
                <a:ln w="12700" cmpd="sng">
                  <a:noFill/>
                  <a:prstDash val="solid"/>
                </a:ln>
                <a:solidFill>
                  <a:srgbClr val="696464">
                    <a:lumMod val="20000"/>
                    <a:lumOff val="80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答辩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07D02814-F92A-46E7-B130-208873C371CC}"/>
              </a:ext>
            </a:extLst>
          </p:cNvPr>
          <p:cNvSpPr txBox="1">
            <a:spLocks/>
          </p:cNvSpPr>
          <p:nvPr/>
        </p:nvSpPr>
        <p:spPr>
          <a:xfrm>
            <a:off x="2309345" y="2519922"/>
            <a:ext cx="3390450" cy="401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bg1"/>
              </a:buClr>
              <a:buSzPct val="70000"/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bg1"/>
              </a:buClr>
              <a:buSzPct val="70000"/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bg1"/>
              </a:buClr>
              <a:buSzPct val="70000"/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bg1"/>
              </a:buClr>
              <a:buSzPct val="7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bg1"/>
              </a:buClr>
              <a:buSzPct val="7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bg1"/>
              </a:buClr>
              <a:buSzPct val="70000"/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bg1"/>
              </a:buClr>
              <a:buSzPct val="70000"/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bg1"/>
              </a:buClr>
              <a:buSzPct val="70000"/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bg1"/>
              </a:buClr>
              <a:buSzPct val="70000"/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JavaWeb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前端企业级项目实践</a:t>
            </a:r>
          </a:p>
        </p:txBody>
      </p:sp>
    </p:spTree>
    <p:extLst>
      <p:ext uri="{BB962C8B-B14F-4D97-AF65-F5344CB8AC3E}">
        <p14:creationId xmlns:p14="http://schemas.microsoft.com/office/powerpoint/2010/main" val="2723758828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05225" y="1038225"/>
            <a:ext cx="4781550" cy="4781550"/>
          </a:xfrm>
          <a:prstGeom prst="ellipse">
            <a:avLst/>
          </a:prstGeom>
          <a:solidFill>
            <a:srgbClr val="48576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椭圆 6"/>
          <p:cNvSpPr/>
          <p:nvPr/>
        </p:nvSpPr>
        <p:spPr>
          <a:xfrm>
            <a:off x="3933825" y="1266825"/>
            <a:ext cx="4324350" cy="4324350"/>
          </a:xfrm>
          <a:prstGeom prst="ellipse">
            <a:avLst/>
          </a:prstGeom>
          <a:solidFill>
            <a:srgbClr val="485766">
              <a:alpha val="48000"/>
            </a:srgb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椭圆 5"/>
          <p:cNvSpPr/>
          <p:nvPr/>
        </p:nvSpPr>
        <p:spPr>
          <a:xfrm>
            <a:off x="4139453" y="1472453"/>
            <a:ext cx="3913094" cy="3913094"/>
          </a:xfrm>
          <a:prstGeom prst="ellipse">
            <a:avLst/>
          </a:prstGeom>
          <a:solidFill>
            <a:srgbClr val="D6343F">
              <a:alpha val="87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PART</a:t>
            </a:r>
          </a:p>
          <a:p>
            <a:pPr algn="ctr"/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TWO</a:t>
            </a:r>
            <a:endParaRPr lang="zh-HK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897690" y="1042149"/>
            <a:ext cx="860610" cy="860608"/>
            <a:chOff x="10851778" y="914403"/>
            <a:chExt cx="860610" cy="860608"/>
          </a:xfrm>
        </p:grpSpPr>
        <p:grpSp>
          <p:nvGrpSpPr>
            <p:cNvPr id="14" name="组合 13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rgbClr val="D6343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16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7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8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9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1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2081694" y="986304"/>
            <a:ext cx="860610" cy="860608"/>
            <a:chOff x="10851778" y="914403"/>
            <a:chExt cx="860610" cy="860608"/>
          </a:xfrm>
        </p:grpSpPr>
        <p:grpSp>
          <p:nvGrpSpPr>
            <p:cNvPr id="24" name="组合 23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rgbClr val="D6343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26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7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8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9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0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1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8761927" y="5278549"/>
            <a:ext cx="860610" cy="860608"/>
            <a:chOff x="10851778" y="914403"/>
            <a:chExt cx="860610" cy="860608"/>
          </a:xfrm>
        </p:grpSpPr>
        <p:grpSp>
          <p:nvGrpSpPr>
            <p:cNvPr id="35" name="组合 34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rgbClr val="D6343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37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0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1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2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1221084" y="4395642"/>
            <a:ext cx="860610" cy="860608"/>
            <a:chOff x="10851778" y="914403"/>
            <a:chExt cx="860610" cy="860608"/>
          </a:xfrm>
        </p:grpSpPr>
        <p:grpSp>
          <p:nvGrpSpPr>
            <p:cNvPr id="46" name="组合 45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rgbClr val="D6343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48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49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53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5788909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159654" y="86955"/>
            <a:ext cx="3709981" cy="986484"/>
            <a:chOff x="0" y="174039"/>
            <a:chExt cx="3709981" cy="986484"/>
          </a:xfrm>
        </p:grpSpPr>
        <p:sp>
          <p:nvSpPr>
            <p:cNvPr id="71" name="文本框 70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7343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数据库构建</a:t>
              </a:r>
              <a:endParaRPr kumimoji="0" lang="zh-HK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67877" y="760413"/>
              <a:ext cx="3442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HK" sz="2000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E-R</a:t>
              </a:r>
              <a:r>
                <a:rPr lang="zh-CN" altLang="en-US" sz="2000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图重构</a:t>
              </a:r>
              <a:endParaRPr kumimoji="0" lang="zh-HK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4857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E8ADE34-B574-4902-B776-5194E17452E1}"/>
              </a:ext>
            </a:extLst>
          </p:cNvPr>
          <p:cNvSpPr txBox="1"/>
          <p:nvPr/>
        </p:nvSpPr>
        <p:spPr>
          <a:xfrm>
            <a:off x="159654" y="1591490"/>
            <a:ext cx="2040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根据老师给的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E-R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图以及建表说明，小组对各个表进行了分析，并对响应的属性进行了修改，重构了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E-R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图，建立了数据库。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F862B9-1A54-4AF7-AC6C-62A7F936A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6" y="1073439"/>
            <a:ext cx="9885708" cy="50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91417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159654" y="86955"/>
            <a:ext cx="3709981" cy="986484"/>
            <a:chOff x="0" y="174039"/>
            <a:chExt cx="3709981" cy="986484"/>
          </a:xfrm>
        </p:grpSpPr>
        <p:sp>
          <p:nvSpPr>
            <p:cNvPr id="71" name="文本框 70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7343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数据库构建</a:t>
              </a:r>
              <a:endParaRPr kumimoji="0" lang="zh-HK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67877" y="760413"/>
              <a:ext cx="3442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solidFill>
                    <a:srgbClr val="4857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数据库建立结果</a:t>
              </a:r>
              <a:endParaRPr kumimoji="0" lang="zh-HK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4857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588EEC9-C908-4040-BE62-46DFDC1E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83" y="410120"/>
            <a:ext cx="9438335" cy="612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12593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159654" y="86955"/>
            <a:ext cx="3709981" cy="986484"/>
            <a:chOff x="0" y="174039"/>
            <a:chExt cx="3709981" cy="986484"/>
          </a:xfrm>
        </p:grpSpPr>
        <p:sp>
          <p:nvSpPr>
            <p:cNvPr id="71" name="文本框 70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7343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数据库构建</a:t>
              </a:r>
              <a:endParaRPr kumimoji="0" lang="zh-HK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67877" y="760413"/>
              <a:ext cx="3442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300" normalizeH="0" baseline="0" noProof="0" dirty="0">
                  <a:ln>
                    <a:noFill/>
                  </a:ln>
                  <a:solidFill>
                    <a:srgbClr val="4857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数据库建立结果</a:t>
              </a:r>
              <a:endParaRPr kumimoji="0" lang="zh-HK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4857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E8ADE34-B574-4902-B776-5194E17452E1}"/>
              </a:ext>
            </a:extLst>
          </p:cNvPr>
          <p:cNvSpPr txBox="1"/>
          <p:nvPr/>
        </p:nvSpPr>
        <p:spPr>
          <a:xfrm>
            <a:off x="3869635" y="1262250"/>
            <a:ext cx="4664765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数据库建立结果，建立以下表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TBL_EXAM_DEPARTMENT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TBL_EXAM_USER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TBL_EXAM_PAPER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TBL_EXAM_TOPIC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TBL_EXAM_SUBJECTTYPE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TBL_EXAM_SUBJECTLEVEL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TBL_EXAM_SUBJECT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TBL_EXAM_CHOICE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TBL_EXAM_PAPERSUBJECT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282B63E-0B5F-4038-A261-4828B56D733B}"/>
              </a:ext>
            </a:extLst>
          </p:cNvPr>
          <p:cNvSpPr/>
          <p:nvPr/>
        </p:nvSpPr>
        <p:spPr>
          <a:xfrm rot="5400000">
            <a:off x="5965122" y="3592985"/>
            <a:ext cx="3535044" cy="331305"/>
          </a:xfrm>
          <a:prstGeom prst="rightArrow">
            <a:avLst/>
          </a:prstGeom>
        </p:spPr>
        <p:style>
          <a:lnRef idx="2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646BF5-49FA-4166-937B-D52983375401}"/>
              </a:ext>
            </a:extLst>
          </p:cNvPr>
          <p:cNvSpPr txBox="1"/>
          <p:nvPr/>
        </p:nvSpPr>
        <p:spPr>
          <a:xfrm>
            <a:off x="7898297" y="2439495"/>
            <a:ext cx="5035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建表有先后顺序</a:t>
            </a:r>
          </a:p>
        </p:txBody>
      </p:sp>
    </p:spTree>
    <p:extLst>
      <p:ext uri="{BB962C8B-B14F-4D97-AF65-F5344CB8AC3E}">
        <p14:creationId xmlns:p14="http://schemas.microsoft.com/office/powerpoint/2010/main" val="2520648052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flipV="1">
            <a:off x="212035" y="1245704"/>
            <a:ext cx="12192000" cy="3467100"/>
          </a:xfrm>
          <a:prstGeom prst="triangle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47975" y="1733550"/>
            <a:ext cx="6496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6600" b="1" spc="3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THREE</a:t>
            </a:r>
            <a:endParaRPr lang="zh-HK" altLang="en-US" sz="6600" b="1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444748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题目管理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9583B14-16DF-4F8C-8F97-A23B5E836F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67" y="1073439"/>
            <a:ext cx="8894009" cy="55587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5736EF-EF9F-4557-8D6C-6D7F5C1B06E8}"/>
              </a:ext>
            </a:extLst>
          </p:cNvPr>
          <p:cNvSpPr txBox="1"/>
          <p:nvPr/>
        </p:nvSpPr>
        <p:spPr>
          <a:xfrm>
            <a:off x="360856" y="2110386"/>
            <a:ext cx="16928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插入题目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可选题目类型、难度、方向、知识点等属性</a:t>
            </a:r>
          </a:p>
        </p:txBody>
      </p:sp>
    </p:spTree>
    <p:extLst>
      <p:ext uri="{BB962C8B-B14F-4D97-AF65-F5344CB8AC3E}">
        <p14:creationId xmlns:p14="http://schemas.microsoft.com/office/powerpoint/2010/main" val="3887385829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题目管理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A3847FC-E306-4F08-AADD-CBCEF07E82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82" y="1005116"/>
            <a:ext cx="8534400" cy="533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99007C-EF56-4694-8E98-39A813EDCF64}"/>
              </a:ext>
            </a:extLst>
          </p:cNvPr>
          <p:cNvSpPr txBox="1"/>
          <p:nvPr/>
        </p:nvSpPr>
        <p:spPr>
          <a:xfrm>
            <a:off x="360856" y="1929794"/>
            <a:ext cx="248836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题目的审核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可选择审核过程中是否显示答案和解析；增加了查找功能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若想只是对满足某些要求的题目进行审核的话，可以先进行查找</a:t>
            </a:r>
          </a:p>
        </p:txBody>
      </p:sp>
    </p:spTree>
    <p:extLst>
      <p:ext uri="{BB962C8B-B14F-4D97-AF65-F5344CB8AC3E}">
        <p14:creationId xmlns:p14="http://schemas.microsoft.com/office/powerpoint/2010/main" val="3891808463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819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题目管理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04BED35-FC58-4723-85C2-ED7371DF8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95" y="1005116"/>
            <a:ext cx="8861344" cy="55383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8D222D-4990-4665-AE02-214A5EA5E50E}"/>
              </a:ext>
            </a:extLst>
          </p:cNvPr>
          <p:cNvSpPr txBox="1"/>
          <p:nvPr/>
        </p:nvSpPr>
        <p:spPr>
          <a:xfrm>
            <a:off x="686398" y="2782957"/>
            <a:ext cx="186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删除题目</a:t>
            </a:r>
          </a:p>
        </p:txBody>
      </p:sp>
    </p:spTree>
    <p:extLst>
      <p:ext uri="{BB962C8B-B14F-4D97-AF65-F5344CB8AC3E}">
        <p14:creationId xmlns:p14="http://schemas.microsoft.com/office/powerpoint/2010/main" val="41628354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试卷管理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B0731D2-4771-47D6-B006-5C624A379D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89" y="1005116"/>
            <a:ext cx="9000472" cy="56252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3A1228-8774-4075-8957-569560BCFD0D}"/>
              </a:ext>
            </a:extLst>
          </p:cNvPr>
          <p:cNvSpPr txBox="1"/>
          <p:nvPr/>
        </p:nvSpPr>
        <p:spPr>
          <a:xfrm>
            <a:off x="553426" y="2922686"/>
            <a:ext cx="1752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试卷列表</a:t>
            </a:r>
          </a:p>
        </p:txBody>
      </p:sp>
    </p:spTree>
    <p:extLst>
      <p:ext uri="{BB962C8B-B14F-4D97-AF65-F5344CB8AC3E}">
        <p14:creationId xmlns:p14="http://schemas.microsoft.com/office/powerpoint/2010/main" val="3227699983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试卷管理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577C527-7698-4CBF-990F-3D641B6E0E74}"/>
              </a:ext>
            </a:extLst>
          </p:cNvPr>
          <p:cNvSpPr txBox="1"/>
          <p:nvPr/>
        </p:nvSpPr>
        <p:spPr>
          <a:xfrm>
            <a:off x="427531" y="2199861"/>
            <a:ext cx="198782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手工组卷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从已有题目列表中选取题目进行试卷的构建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47FBA9-860F-4DE0-835C-0FA013CBB2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452" y="873384"/>
            <a:ext cx="8861344" cy="55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47966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项目分工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小组成员分工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A2FF3F-6446-4806-8BC8-09A6C338731A}"/>
              </a:ext>
            </a:extLst>
          </p:cNvPr>
          <p:cNvSpPr txBox="1"/>
          <p:nvPr/>
        </p:nvSpPr>
        <p:spPr>
          <a:xfrm>
            <a:off x="2597425" y="1537252"/>
            <a:ext cx="5883965" cy="287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题目管理 谢帅 李庆宇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试卷管理 苏贞阁 王胜男 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考试管理 房天一 于仲雪 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480441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试卷管理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1220204-E89D-4022-BA9E-1C8BF79438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62" y="1073439"/>
            <a:ext cx="8700599" cy="54378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7527B6-75C3-4BBC-A5E9-EC9303336AAF}"/>
              </a:ext>
            </a:extLst>
          </p:cNvPr>
          <p:cNvSpPr txBox="1"/>
          <p:nvPr/>
        </p:nvSpPr>
        <p:spPr>
          <a:xfrm>
            <a:off x="427531" y="2428439"/>
            <a:ext cx="164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试卷预览</a:t>
            </a:r>
          </a:p>
        </p:txBody>
      </p:sp>
    </p:spTree>
    <p:extLst>
      <p:ext uri="{BB962C8B-B14F-4D97-AF65-F5344CB8AC3E}">
        <p14:creationId xmlns:p14="http://schemas.microsoft.com/office/powerpoint/2010/main" val="2059871656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题型管理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DD4D1F-3334-4499-BA78-11D2B76301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48" y="1073439"/>
            <a:ext cx="8861344" cy="55383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AAA316E-625D-4F12-93FF-7A195A016B39}"/>
              </a:ext>
            </a:extLst>
          </p:cNvPr>
          <p:cNvSpPr txBox="1"/>
          <p:nvPr/>
        </p:nvSpPr>
        <p:spPr>
          <a:xfrm>
            <a:off x="427531" y="2717626"/>
            <a:ext cx="174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题型管理</a:t>
            </a:r>
          </a:p>
        </p:txBody>
      </p:sp>
    </p:spTree>
    <p:extLst>
      <p:ext uri="{BB962C8B-B14F-4D97-AF65-F5344CB8AC3E}">
        <p14:creationId xmlns:p14="http://schemas.microsoft.com/office/powerpoint/2010/main" val="1206195637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难度管理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5A5CDB7-8F22-4F4B-9D75-F21FD231D4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5" y="1073439"/>
            <a:ext cx="8661621" cy="54135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ACCA90-54EB-43D2-9C16-1E8166681582}"/>
              </a:ext>
            </a:extLst>
          </p:cNvPr>
          <p:cNvSpPr txBox="1"/>
          <p:nvPr/>
        </p:nvSpPr>
        <p:spPr>
          <a:xfrm>
            <a:off x="427531" y="2717626"/>
            <a:ext cx="174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难度管理</a:t>
            </a:r>
          </a:p>
        </p:txBody>
      </p:sp>
    </p:spTree>
    <p:extLst>
      <p:ext uri="{BB962C8B-B14F-4D97-AF65-F5344CB8AC3E}">
        <p14:creationId xmlns:p14="http://schemas.microsoft.com/office/powerpoint/2010/main" val="3979569768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方向管理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161A11FE-EA45-4038-973E-4F8B31B8A47E}"/>
              </a:ext>
            </a:extLst>
          </p:cNvPr>
          <p:cNvSpPr txBox="1"/>
          <p:nvPr/>
        </p:nvSpPr>
        <p:spPr>
          <a:xfrm>
            <a:off x="427531" y="2717626"/>
            <a:ext cx="174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方向管理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E10466-F557-418F-96AC-B009D635D9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812" y="1005116"/>
            <a:ext cx="8925614" cy="55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20777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功能实现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819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知识点管理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24D59EC-735C-415E-ADD8-B100C7B62975}"/>
              </a:ext>
            </a:extLst>
          </p:cNvPr>
          <p:cNvSpPr txBox="1"/>
          <p:nvPr/>
        </p:nvSpPr>
        <p:spPr>
          <a:xfrm>
            <a:off x="260255" y="2876652"/>
            <a:ext cx="220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知识点管理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A455FB-0555-4AB2-A48B-05051DBA97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63" y="1073439"/>
            <a:ext cx="8671372" cy="54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28146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7CD1833-810E-472E-AA9B-1E09BEC1CCE8}"/>
              </a:ext>
            </a:extLst>
          </p:cNvPr>
          <p:cNvSpPr txBox="1"/>
          <p:nvPr/>
        </p:nvSpPr>
        <p:spPr>
          <a:xfrm>
            <a:off x="3829879" y="2372138"/>
            <a:ext cx="50755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spc="3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FOUR</a:t>
            </a:r>
            <a:endParaRPr lang="zh-CN" altLang="en-US" sz="6600" b="1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457263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项目心得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819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心得体会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CFCD23C-0CFF-42DD-A6A3-7D40096DCC20}"/>
              </a:ext>
            </a:extLst>
          </p:cNvPr>
          <p:cNvSpPr txBox="1"/>
          <p:nvPr/>
        </p:nvSpPr>
        <p:spPr>
          <a:xfrm>
            <a:off x="2293966" y="1071390"/>
            <a:ext cx="857415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前后端数据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POST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空指针问题（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500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报错）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页面调用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JS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文件问题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Hibernate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数据库记录修改问题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不同文件下的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Action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跳转问题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Fetch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lazy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问题（从桥表到对象表报延迟错误）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Action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间的传值与监听器问题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c:set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操作标号问题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8588781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08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7826" y="2458640"/>
            <a:ext cx="8448261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96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HK" altLang="en-US" sz="9600" b="1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3759260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902994" y="658922"/>
            <a:ext cx="2386012" cy="614362"/>
            <a:chOff x="4071938" y="642938"/>
            <a:chExt cx="2386012" cy="61436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628169" y="642938"/>
            <a:ext cx="293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HK" altLang="en-US" sz="3600" b="1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238" b="35781"/>
          <a:stretch/>
        </p:blipFill>
        <p:spPr>
          <a:xfrm>
            <a:off x="0" y="2098677"/>
            <a:ext cx="12192000" cy="28432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873627"/>
            <a:ext cx="12192000" cy="157162"/>
          </a:xfrm>
          <a:prstGeom prst="rect">
            <a:avLst/>
          </a:prstGeom>
          <a:solidFill>
            <a:srgbClr val="D63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/>
          <p:cNvSpPr/>
          <p:nvPr/>
        </p:nvSpPr>
        <p:spPr>
          <a:xfrm>
            <a:off x="0" y="1941515"/>
            <a:ext cx="12192000" cy="157162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01625" y="3961026"/>
            <a:ext cx="1951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051857" y="3961026"/>
            <a:ext cx="1897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03371" y="2598503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076185" y="2652139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5A9EA65-95EE-49EC-A879-E82A7BDF2F83}"/>
              </a:ext>
            </a:extLst>
          </p:cNvPr>
          <p:cNvSpPr/>
          <p:nvPr/>
        </p:nvSpPr>
        <p:spPr>
          <a:xfrm>
            <a:off x="3725376" y="2598503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0A9997-8ADF-404F-8536-8630FDE97B0B}"/>
              </a:ext>
            </a:extLst>
          </p:cNvPr>
          <p:cNvSpPr txBox="1"/>
          <p:nvPr/>
        </p:nvSpPr>
        <p:spPr>
          <a:xfrm>
            <a:off x="3107916" y="3961026"/>
            <a:ext cx="2640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数据库构建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7032393-3115-403A-97A3-DA489B302650}"/>
              </a:ext>
            </a:extLst>
          </p:cNvPr>
          <p:cNvSpPr/>
          <p:nvPr/>
        </p:nvSpPr>
        <p:spPr>
          <a:xfrm>
            <a:off x="10426995" y="2598503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F501E7-A11B-4DA4-896A-DB62D382521B}"/>
              </a:ext>
            </a:extLst>
          </p:cNvPr>
          <p:cNvSpPr txBox="1"/>
          <p:nvPr/>
        </p:nvSpPr>
        <p:spPr>
          <a:xfrm>
            <a:off x="6701047" y="3961026"/>
            <a:ext cx="1897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3441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7"/>
          <a:stretch/>
        </p:blipFill>
        <p:spPr>
          <a:xfrm>
            <a:off x="0" y="0"/>
            <a:ext cx="12192000" cy="6879771"/>
          </a:xfrm>
          <a:prstGeom prst="rect">
            <a:avLst/>
          </a:prstGeom>
          <a:solidFill>
            <a:srgbClr val="F3DE5A">
              <a:alpha val="36000"/>
            </a:srgbClr>
          </a:solidFill>
        </p:spPr>
      </p:pic>
      <p:sp>
        <p:nvSpPr>
          <p:cNvPr id="29" name="椭圆 28"/>
          <p:cNvSpPr/>
          <p:nvPr/>
        </p:nvSpPr>
        <p:spPr>
          <a:xfrm>
            <a:off x="7275369" y="1679116"/>
            <a:ext cx="229156" cy="229156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椭圆 29"/>
          <p:cNvSpPr/>
          <p:nvPr/>
        </p:nvSpPr>
        <p:spPr>
          <a:xfrm>
            <a:off x="5886755" y="1499861"/>
            <a:ext cx="471201" cy="471201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椭圆 26"/>
          <p:cNvSpPr/>
          <p:nvPr/>
        </p:nvSpPr>
        <p:spPr>
          <a:xfrm>
            <a:off x="6490687" y="1202957"/>
            <a:ext cx="651951" cy="651951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椭圆 27"/>
          <p:cNvSpPr/>
          <p:nvPr/>
        </p:nvSpPr>
        <p:spPr>
          <a:xfrm>
            <a:off x="6863857" y="1872683"/>
            <a:ext cx="463448" cy="463448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椭圆 15"/>
          <p:cNvSpPr/>
          <p:nvPr/>
        </p:nvSpPr>
        <p:spPr>
          <a:xfrm>
            <a:off x="5463698" y="4433540"/>
            <a:ext cx="302440" cy="302440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椭圆 9"/>
          <p:cNvSpPr/>
          <p:nvPr/>
        </p:nvSpPr>
        <p:spPr>
          <a:xfrm>
            <a:off x="5641273" y="4639634"/>
            <a:ext cx="1102659" cy="1102659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椭圆 1"/>
          <p:cNvSpPr/>
          <p:nvPr/>
        </p:nvSpPr>
        <p:spPr>
          <a:xfrm>
            <a:off x="5893200" y="2982789"/>
            <a:ext cx="665144" cy="665144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椭圆 8"/>
          <p:cNvSpPr/>
          <p:nvPr/>
        </p:nvSpPr>
        <p:spPr>
          <a:xfrm>
            <a:off x="5200201" y="2318011"/>
            <a:ext cx="741225" cy="741225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椭圆 10"/>
          <p:cNvSpPr/>
          <p:nvPr/>
        </p:nvSpPr>
        <p:spPr>
          <a:xfrm>
            <a:off x="6538813" y="3814654"/>
            <a:ext cx="949380" cy="932962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椭圆 11"/>
          <p:cNvSpPr/>
          <p:nvPr/>
        </p:nvSpPr>
        <p:spPr>
          <a:xfrm>
            <a:off x="6634425" y="2869045"/>
            <a:ext cx="790515" cy="790515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椭圆 12"/>
          <p:cNvSpPr/>
          <p:nvPr/>
        </p:nvSpPr>
        <p:spPr>
          <a:xfrm>
            <a:off x="6084802" y="2088682"/>
            <a:ext cx="857026" cy="857026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椭圆 13"/>
          <p:cNvSpPr/>
          <p:nvPr/>
        </p:nvSpPr>
        <p:spPr>
          <a:xfrm>
            <a:off x="4855655" y="3072807"/>
            <a:ext cx="854560" cy="854560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椭圆 14"/>
          <p:cNvSpPr/>
          <p:nvPr/>
        </p:nvSpPr>
        <p:spPr>
          <a:xfrm>
            <a:off x="5606449" y="3649580"/>
            <a:ext cx="820357" cy="820357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椭圆 16"/>
          <p:cNvSpPr/>
          <p:nvPr/>
        </p:nvSpPr>
        <p:spPr>
          <a:xfrm>
            <a:off x="5800617" y="2095566"/>
            <a:ext cx="281618" cy="281618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直角三角形 47"/>
          <p:cNvSpPr/>
          <p:nvPr/>
        </p:nvSpPr>
        <p:spPr>
          <a:xfrm>
            <a:off x="-7305" y="-21771"/>
            <a:ext cx="12192000" cy="6879771"/>
          </a:xfrm>
          <a:prstGeom prst="rtTriangle">
            <a:avLst/>
          </a:prstGeom>
          <a:solidFill>
            <a:srgbClr val="D6343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直角三角形 48"/>
          <p:cNvSpPr/>
          <p:nvPr/>
        </p:nvSpPr>
        <p:spPr>
          <a:xfrm flipH="1" flipV="1">
            <a:off x="0" y="-21771"/>
            <a:ext cx="12192000" cy="6879771"/>
          </a:xfrm>
          <a:prstGeom prst="rtTriangle">
            <a:avLst/>
          </a:prstGeom>
          <a:solidFill>
            <a:srgbClr val="06060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椭圆 32"/>
          <p:cNvSpPr/>
          <p:nvPr/>
        </p:nvSpPr>
        <p:spPr>
          <a:xfrm>
            <a:off x="7037869" y="2493554"/>
            <a:ext cx="229156" cy="229156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688977" y="2610509"/>
            <a:ext cx="4814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ONE</a:t>
            </a:r>
            <a:endParaRPr lang="zh-HK" altLang="en-US" sz="7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607136" y="4022128"/>
            <a:ext cx="713852" cy="713852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椭圆 34"/>
          <p:cNvSpPr/>
          <p:nvPr/>
        </p:nvSpPr>
        <p:spPr>
          <a:xfrm>
            <a:off x="6831538" y="4827514"/>
            <a:ext cx="311100" cy="305720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4596972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企业级应用开发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77B3D29E-E908-47D3-A640-C1F5F210F02B}"/>
              </a:ext>
            </a:extLst>
          </p:cNvPr>
          <p:cNvSpPr txBox="1">
            <a:spLocks/>
          </p:cNvSpPr>
          <p:nvPr/>
        </p:nvSpPr>
        <p:spPr>
          <a:xfrm>
            <a:off x="874644" y="1084359"/>
            <a:ext cx="10096500" cy="115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 cap="none" spc="0">
                <a:ln w="12700" cmpd="sng">
                  <a:noFill/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考试系统项目介绍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内容占位符 4">
            <a:extLst>
              <a:ext uri="{FF2B5EF4-FFF2-40B4-BE49-F238E27FC236}">
                <a16:creationId xmlns:a16="http://schemas.microsoft.com/office/drawing/2014/main" id="{3D5B66E0-6945-4559-8250-BA3A018AD339}"/>
              </a:ext>
            </a:extLst>
          </p:cNvPr>
          <p:cNvSpPr txBox="1">
            <a:spLocks/>
          </p:cNvSpPr>
          <p:nvPr/>
        </p:nvSpPr>
        <p:spPr>
          <a:xfrm>
            <a:off x="486189" y="2235266"/>
            <a:ext cx="10873409" cy="342223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此次的考试系统是杰普软件开发的智慧校园考试系统的简化版，是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JavaEE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中传统的三大框架开发的，使用到的技术为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struts2,spring,hibernate,maven,svn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等企业级开发实用技术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一个基于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SSH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的企业级项目。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这次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开发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是为了让我们体验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真实企业级应用开发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过程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，从系统原型图设计、前端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HTML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设计、项目框架搭建、数据库的设计到具体业务逻辑的设计和代码的实现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从零开始完成一个真实的企业级项目的开发，理解体会项目开发的全过程，体验企业级应用的真实环境，对企业级项目开发有一个总体认识。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2324091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760413"/>
              <a:ext cx="262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功能介绍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EE83CAAA-A382-4B87-B7B0-10FF1DCEB499}"/>
              </a:ext>
            </a:extLst>
          </p:cNvPr>
          <p:cNvSpPr txBox="1">
            <a:spLocks/>
          </p:cNvSpPr>
          <p:nvPr/>
        </p:nvSpPr>
        <p:spPr>
          <a:xfrm>
            <a:off x="905289" y="1659813"/>
            <a:ext cx="10096500" cy="94050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功能介绍</a:t>
            </a:r>
            <a:endParaRPr 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内容占位符 13">
            <a:extLst>
              <a:ext uri="{FF2B5EF4-FFF2-40B4-BE49-F238E27FC236}">
                <a16:creationId xmlns:a16="http://schemas.microsoft.com/office/drawing/2014/main" id="{58F7D7A2-E402-4B21-B264-2822725C0736}"/>
              </a:ext>
            </a:extLst>
          </p:cNvPr>
          <p:cNvSpPr txBox="1">
            <a:spLocks/>
          </p:cNvSpPr>
          <p:nvPr/>
        </p:nvSpPr>
        <p:spPr>
          <a:xfrm>
            <a:off x="4641573" y="2600320"/>
            <a:ext cx="2623931" cy="303474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题目管理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试卷管理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考试管理</a:t>
            </a:r>
            <a:endParaRPr 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982957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19898" y="64647"/>
            <a:ext cx="3444158" cy="984099"/>
            <a:chOff x="0" y="174039"/>
            <a:chExt cx="3444158" cy="984099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7343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项目介绍</a:t>
              </a:r>
              <a:endParaRPr kumimoji="0" lang="zh-HK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676275"/>
              <a:ext cx="2620469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题目管理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0F18CD5-6A57-4DB4-A7B8-B34D65F1E334}"/>
              </a:ext>
            </a:extLst>
          </p:cNvPr>
          <p:cNvSpPr txBox="1"/>
          <p:nvPr/>
        </p:nvSpPr>
        <p:spPr>
          <a:xfrm>
            <a:off x="1698008" y="1550982"/>
            <a:ext cx="8969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添加题目</a:t>
            </a: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从前端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接收题目的参数，题干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stem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、上传时间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uploadTime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、答案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answer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、解析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analysis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、审核状态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checkState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subject.js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通过异步交互将添加题目数据发送到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数据库，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然后设置选项内容，设置是否为正确选项，设置题目外键。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审核题目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题目添加完成后，设置审核状态为“未审核”。用户可以通过点击“审核通过”按钮来设置审核状态为“通过”，点击“审核不通过”来设置审核状态为“不通过”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</a:p>
          <a:p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删除题目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选择要删除的题目，点击删除按钮实现题目从数据库中的删除。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0032610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19898" y="64647"/>
            <a:ext cx="3444158" cy="984099"/>
            <a:chOff x="0" y="174039"/>
            <a:chExt cx="3444158" cy="984099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7343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项目介绍</a:t>
              </a:r>
              <a:endParaRPr kumimoji="0" lang="zh-HK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676275"/>
              <a:ext cx="2620469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试卷管理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0F18CD5-6A57-4DB4-A7B8-B34D65F1E334}"/>
              </a:ext>
            </a:extLst>
          </p:cNvPr>
          <p:cNvSpPr txBox="1"/>
          <p:nvPr/>
        </p:nvSpPr>
        <p:spPr>
          <a:xfrm>
            <a:off x="1698008" y="1550982"/>
            <a:ext cx="89699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试卷列表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显示试卷的基本信息，包括试题名称、试题描述、所属方向、创建时间、答题时间、总分。</a:t>
            </a:r>
          </a:p>
          <a:p>
            <a:pPr lvl="0"/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创建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点击创建按钮，页面跳转导手工组卷，进行试卷创建。</a:t>
            </a:r>
          </a:p>
          <a:p>
            <a:pPr lvl="0"/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预览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显示选中的试卷的基本信息。可查看题目答案和解析，可以执行删除题目操作。</a:t>
            </a:r>
          </a:p>
          <a:p>
            <a:pPr lvl="0"/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删除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根据选中的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删除对应的试卷内容。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手工组卷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对试卷进行题目的添加和基本信息包括试卷分数等的设置。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添加题目：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新建试卷或者向已有试卷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添加的题目。</a:t>
            </a:r>
          </a:p>
        </p:txBody>
      </p:sp>
    </p:spTree>
    <p:extLst>
      <p:ext uri="{BB962C8B-B14F-4D97-AF65-F5344CB8AC3E}">
        <p14:creationId xmlns:p14="http://schemas.microsoft.com/office/powerpoint/2010/main" val="3076556854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19898" y="64647"/>
            <a:ext cx="3444158" cy="984099"/>
            <a:chOff x="0" y="174039"/>
            <a:chExt cx="3444158" cy="984099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7343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项目介绍</a:t>
              </a:r>
              <a:endParaRPr kumimoji="0" lang="zh-HK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676275"/>
              <a:ext cx="2620469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考试管理</a:t>
              </a:r>
              <a:endPara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D7343F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0F18CD5-6A57-4DB4-A7B8-B34D65F1E334}"/>
              </a:ext>
            </a:extLst>
          </p:cNvPr>
          <p:cNvSpPr txBox="1"/>
          <p:nvPr/>
        </p:nvSpPr>
        <p:spPr>
          <a:xfrm>
            <a:off x="1975915" y="1550982"/>
            <a:ext cx="896999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题型管理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题型有以下三种：</a:t>
            </a:r>
          </a:p>
          <a:p>
            <a:pPr lvl="0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单选题主要是选项四个，正确答案一个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多选题主要是选项四个，正确答案一个或多个。</a:t>
            </a:r>
          </a:p>
          <a:p>
            <a:pPr lvl="0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简答题。问题和答案。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难度管理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主要有简单中等苦难三种难度等级，可通过添加、修改、删除实现难度的管理。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方向管理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各个试卷的方向，可通过添加、修改、删除、保存按钮实现方向的管理。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知识点管理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各个题目的知识点，可通过添加修改删除实现知识点的管理。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778400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2665</TotalTime>
  <Words>762</Words>
  <Application>Microsoft Office PowerPoint</Application>
  <PresentationFormat>宽屏</PresentationFormat>
  <Paragraphs>133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新細明體</vt:lpstr>
      <vt:lpstr>黑体</vt:lpstr>
      <vt:lpstr>华文细黑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October</cp:lastModifiedBy>
  <cp:revision>399</cp:revision>
  <dcterms:created xsi:type="dcterms:W3CDTF">2015-02-07T06:47:43Z</dcterms:created>
  <dcterms:modified xsi:type="dcterms:W3CDTF">2017-08-30T04:57:43Z</dcterms:modified>
</cp:coreProperties>
</file>